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53D7B9-6EDF-CF3C-9526-A89477625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17D318-9060-470A-D448-00DA536172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DE7CA3-0299-BEC5-BCBD-D30572651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B320EE-CDA1-4D17-7A89-33CDAD252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F3509C-B307-89A8-FBD7-7CCB4204A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51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794A01-B233-777D-7247-958830083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0CB4E91-CD52-F75A-441B-387FFDAB55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224899-A76B-1680-A1DF-CBF89319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A6DD87-C4A4-B1E1-1AD9-4503B75D1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052FE6-00A0-73CE-AF17-C1704BDB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80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AA98FC1-3B1C-24C5-9592-81DB8B17C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2C89CF8-4FB1-670D-299D-71A69E208A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199FC2-83DC-72BC-7C38-BE7A7F109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96AD47-5434-4738-990B-5E6FD9590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AA396A-F0F2-41BC-26C0-8570EA6B4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67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F5EE31-B224-0391-8F6B-E6CE2C3C5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BA2399-DB12-7A9E-7B09-4D0BB6A61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5ACE0B-C560-B633-BF22-EB83A82E6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2D0DCC-4923-DB08-1D6D-050B4330F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74D778-C36C-D225-891A-6C554ADF2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305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7B5C7-2E10-9D2A-B9CE-01495C7A9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7A0451A-DD8D-D1FA-AB5B-6291D98B4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DFDCBB-CCE0-4D6E-D58A-EC2EE02CF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CAD91E-9474-B99D-F5D3-3F2C6856E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1D86BE4-E358-D88C-7432-C7BFE32EA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940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079648-493B-D069-7D0A-1937F2AF1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943EC2-A22E-3790-695B-1B67665AF5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DC48B64-8A5D-8D6F-D76A-297ADAC98C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DF76E7-860D-E89E-6E8D-C09B03D61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B6F75E-428F-1930-A8B9-1EEB9DC1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E12737-A0BF-16E3-5241-781FDF52E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040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727C41-4EFC-DA57-4D7F-FCDE080D6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624ED7-679B-15AE-A574-D2A3FA8F6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512461-6700-A869-AC34-75C7389DB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54F1327-E537-C9C8-4A11-0CEC13373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F9C36BA-D7CD-EA86-2D70-41CC01C5C0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79ECE87-7A3C-521A-1FE1-E6CEF582A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768AD78-BDC7-F277-6224-5D821664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4C526C3-821A-8255-505E-EF3668397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977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A1243F-2334-E67F-291E-23569675D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0DC0617-C9ED-7C10-8D1D-44E9D279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D1A52D-8925-3597-82AE-94F2F1709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992437-B659-4FEF-EE9A-5C1EC3AB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18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27187EF-B61F-C2CC-A196-04C749735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4DD28AE-AD76-8278-705B-9235F1918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A85B2-09DE-B1C0-2061-F786173F4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8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B90C5-8DDE-559A-1308-638F63923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2490E6-8B64-0A4D-890A-FBA70D593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F142AC-9F4A-F794-6FCC-E07B56EBC5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E82B57-CEC0-1DD3-92E7-07E8A25E8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3CFDF7-478B-7ECB-63DF-30449E622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0DFF9D-7176-3FCF-6830-F254AADE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800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250F64-7890-F65F-E652-2491A61C4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D95459-EC2D-7B8C-7ACE-927F3D8C2D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4FCFBB-7DD5-D972-F211-23A0ACE25F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B2CE6C-F5A7-0A33-1E39-DDCAE834B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FB5612-773D-B298-F316-AEE0373BC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82C546-87C0-C121-76B5-346B7893F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72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E3CF3F-C54C-4641-DF77-B62C0EDE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EF2316E-774C-0A02-DE54-414808EAA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3E4967-4D6A-282D-CD52-8C74E6FE8D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CFC6D8-BD54-4BE3-A933-F17636AA5E36}" type="datetimeFigureOut">
              <a:rPr lang="de-DE" smtClean="0"/>
              <a:t>25.04.2024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90C055-6416-9904-713D-191C0A0B8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961AF5-DD9E-5AAA-F2DE-C3A6B527F7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43B457-0F2E-4EB9-97A2-A1A41E0318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41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B0E6DE-3F03-3947-589A-1D619FF8345C}"/>
              </a:ext>
            </a:extLst>
          </p:cNvPr>
          <p:cNvGrpSpPr/>
          <p:nvPr/>
        </p:nvGrpSpPr>
        <p:grpSpPr>
          <a:xfrm>
            <a:off x="1323975" y="1167179"/>
            <a:ext cx="9544050" cy="4523642"/>
            <a:chOff x="0" y="0"/>
            <a:chExt cx="5856416" cy="2776117"/>
          </a:xfrm>
        </p:grpSpPr>
        <p:sp>
          <p:nvSpPr>
            <p:cNvPr id="5" name="Abgerundetes Rechteck 1">
              <a:extLst>
                <a:ext uri="{FF2B5EF4-FFF2-40B4-BE49-F238E27FC236}">
                  <a16:creationId xmlns:a16="http://schemas.microsoft.com/office/drawing/2014/main" id="{57B04655-4DE2-3E98-15E9-3CC2FEB92AF0}"/>
                </a:ext>
              </a:extLst>
            </p:cNvPr>
            <p:cNvSpPr/>
            <p:nvPr/>
          </p:nvSpPr>
          <p:spPr>
            <a:xfrm>
              <a:off x="90616" y="49427"/>
              <a:ext cx="5765800" cy="2726690"/>
            </a:xfrm>
            <a:prstGeom prst="roundRect">
              <a:avLst>
                <a:gd name="adj" fmla="val 804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3943350"/>
              <a:r>
                <a:rPr lang="de-DE" sz="2800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Nutze für deine Begründung des Satzes des</a:t>
              </a:r>
              <a:r>
                <a:rPr lang="de-DE" sz="28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de-DE" sz="2800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Thales die Winkel in der Figur links und Zusammenhänge, die zwischen ihnen gelten</a:t>
              </a:r>
              <a:r>
                <a:rPr lang="de-DE" sz="2800" dirty="0">
                  <a:solidFill>
                    <a:srgbClr val="000000"/>
                  </a:solidFill>
                  <a:latin typeface="Calibri" panose="020F05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.</a:t>
              </a:r>
              <a:endParaRPr lang="de-DE" sz="2800" dirty="0">
                <a:effectLst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Grafik 5" descr="Ein Bild, das Kreis, Reihe, Diagramm, Dreieck enthält.&#10;&#10;Automatisch generierte Beschreibung">
              <a:extLst>
                <a:ext uri="{FF2B5EF4-FFF2-40B4-BE49-F238E27FC236}">
                  <a16:creationId xmlns:a16="http://schemas.microsoft.com/office/drawing/2014/main" id="{CCBC1CAA-B7F7-F229-98FC-63B3D04EB4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5" t="5167" r="5611" b="3655"/>
            <a:stretch/>
          </p:blipFill>
          <p:spPr bwMode="auto">
            <a:xfrm>
              <a:off x="296562" y="601362"/>
              <a:ext cx="2133600" cy="20269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Abgerundetes Rechteck 2">
              <a:extLst>
                <a:ext uri="{FF2B5EF4-FFF2-40B4-BE49-F238E27FC236}">
                  <a16:creationId xmlns:a16="http://schemas.microsoft.com/office/drawing/2014/main" id="{029B6DED-C8C4-4D70-C91F-787C9EB23D02}"/>
                </a:ext>
              </a:extLst>
            </p:cNvPr>
            <p:cNvSpPr/>
            <p:nvPr/>
          </p:nvSpPr>
          <p:spPr>
            <a:xfrm>
              <a:off x="0" y="0"/>
              <a:ext cx="1507490" cy="48577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66700" algn="ctr"/>
              <a:r>
                <a:rPr lang="de-DE" sz="24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Hinweis 1</a:t>
              </a:r>
              <a:endParaRPr lang="de-DE" sz="2000" dirty="0">
                <a:effectLst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Grafik 7" descr="Glühbirne und Zahnrad mit einfarbiger Füllung">
              <a:extLst>
                <a:ext uri="{FF2B5EF4-FFF2-40B4-BE49-F238E27FC236}">
                  <a16:creationId xmlns:a16="http://schemas.microsoft.com/office/drawing/2014/main" id="{DC09BE5E-77F8-42F2-55F5-168723493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476" y="0"/>
              <a:ext cx="452120" cy="452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057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B0E6DE-3F03-3947-589A-1D619FF8345C}"/>
              </a:ext>
            </a:extLst>
          </p:cNvPr>
          <p:cNvGrpSpPr/>
          <p:nvPr/>
        </p:nvGrpSpPr>
        <p:grpSpPr>
          <a:xfrm>
            <a:off x="1323975" y="1167179"/>
            <a:ext cx="9544050" cy="4523642"/>
            <a:chOff x="0" y="0"/>
            <a:chExt cx="5856416" cy="2776117"/>
          </a:xfrm>
        </p:grpSpPr>
        <p:sp>
          <p:nvSpPr>
            <p:cNvPr id="5" name="Abgerundetes Rechteck 1">
              <a:extLst>
                <a:ext uri="{FF2B5EF4-FFF2-40B4-BE49-F238E27FC236}">
                  <a16:creationId xmlns:a16="http://schemas.microsoft.com/office/drawing/2014/main" id="{57B04655-4DE2-3E98-15E9-3CC2FEB92AF0}"/>
                </a:ext>
              </a:extLst>
            </p:cNvPr>
            <p:cNvSpPr/>
            <p:nvPr/>
          </p:nvSpPr>
          <p:spPr>
            <a:xfrm>
              <a:off x="90616" y="49427"/>
              <a:ext cx="5765800" cy="2726690"/>
            </a:xfrm>
            <a:prstGeom prst="roundRect">
              <a:avLst>
                <a:gd name="adj" fmla="val 804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de-DE" sz="2400" u="sng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Hilfswörter für deine Begründung: </a:t>
              </a:r>
              <a:endParaRPr lang="de-DE" sz="2400" u="sng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>
                <a:lnSpc>
                  <a:spcPct val="115000"/>
                </a:lnSpc>
              </a:pPr>
              <a:endParaRPr lang="de-DE" sz="2400" i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  <a:p>
              <a:pPr>
                <a:lnSpc>
                  <a:spcPct val="115000"/>
                </a:lnSpc>
              </a:pP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Weil … gilt, dass …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Punkt C 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auf dem </a:t>
              </a:r>
              <a:r>
                <a:rPr lang="de-DE" sz="2400" i="1" dirty="0" err="1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Thaleskreis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Dreieck 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 Innenwinkel 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Basiswinkel 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gleichschenklig </a:t>
              </a:r>
              <a:r>
                <a:rPr lang="ja-JP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Aptos" panose="020B0004020202020204" pitchFamily="34" charset="0"/>
                  <a:cs typeface="Calibri Light" panose="020F0302020204030204" pitchFamily="34" charset="0"/>
                </a:rPr>
                <a:t>・</a:t>
              </a:r>
              <a:r>
                <a:rPr lang="de-DE" sz="2400" i="1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 Nebenwinkel</a:t>
              </a:r>
              <a:r>
                <a:rPr lang="de-DE" sz="2400" dirty="0">
                  <a:solidFill>
                    <a:srgbClr val="000000"/>
                  </a:solidFill>
                  <a:effectLst/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 </a:t>
              </a:r>
              <a:endParaRPr lang="de-DE" sz="2400" dirty="0">
                <a:effectLst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" name="Abgerundetes Rechteck 2">
              <a:extLst>
                <a:ext uri="{FF2B5EF4-FFF2-40B4-BE49-F238E27FC236}">
                  <a16:creationId xmlns:a16="http://schemas.microsoft.com/office/drawing/2014/main" id="{029B6DED-C8C4-4D70-C91F-787C9EB23D02}"/>
                </a:ext>
              </a:extLst>
            </p:cNvPr>
            <p:cNvSpPr/>
            <p:nvPr/>
          </p:nvSpPr>
          <p:spPr>
            <a:xfrm>
              <a:off x="0" y="0"/>
              <a:ext cx="1507490" cy="48577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66700" algn="ctr"/>
              <a:r>
                <a:rPr lang="de-DE" sz="24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Hinweis 2</a:t>
              </a:r>
              <a:endParaRPr lang="de-DE" sz="2000" dirty="0">
                <a:effectLst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Grafik 7" descr="Glühbirne und Zahnrad mit einfarbiger Füllung">
              <a:extLst>
                <a:ext uri="{FF2B5EF4-FFF2-40B4-BE49-F238E27FC236}">
                  <a16:creationId xmlns:a16="http://schemas.microsoft.com/office/drawing/2014/main" id="{DC09BE5E-77F8-42F2-55F5-168723493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476" y="0"/>
              <a:ext cx="452120" cy="452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625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B0E6DE-3F03-3947-589A-1D619FF8345C}"/>
              </a:ext>
            </a:extLst>
          </p:cNvPr>
          <p:cNvGrpSpPr/>
          <p:nvPr/>
        </p:nvGrpSpPr>
        <p:grpSpPr>
          <a:xfrm>
            <a:off x="1323975" y="1167179"/>
            <a:ext cx="9544050" cy="4523642"/>
            <a:chOff x="0" y="0"/>
            <a:chExt cx="5856416" cy="277611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Abgerundetes Rechteck 1">
                  <a:extLst>
                    <a:ext uri="{FF2B5EF4-FFF2-40B4-BE49-F238E27FC236}">
                      <a16:creationId xmlns:a16="http://schemas.microsoft.com/office/drawing/2014/main" id="{57B04655-4DE2-3E98-15E9-3CC2FEB92AF0}"/>
                    </a:ext>
                  </a:extLst>
                </p:cNvPr>
                <p:cNvSpPr/>
                <p:nvPr/>
              </p:nvSpPr>
              <p:spPr>
                <a:xfrm>
                  <a:off x="90616" y="49427"/>
                  <a:ext cx="5765800" cy="2726690"/>
                </a:xfrm>
                <a:prstGeom prst="roundRect">
                  <a:avLst>
                    <a:gd name="adj" fmla="val 8044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3771900">
                    <a:lnSpc>
                      <a:spcPct val="115000"/>
                    </a:lnSpc>
                  </a:pPr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Aptos" panose="020B0004020202020204" pitchFamily="34" charset="0"/>
                      <a:cs typeface="Times New Roman" panose="02020603050405020304" pitchFamily="18" charset="0"/>
                    </a:rPr>
                    <a:t>Zwischen den Winkeln gelten die folgenden Zusammenhänge: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</a:pPr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Aptos" panose="020B0004020202020204" pitchFamily="34" charset="0"/>
                      <a:cs typeface="Times New Roman" panose="02020603050405020304" pitchFamily="18" charset="0"/>
                    </a:rPr>
                    <a:t> 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  <a:spcAft>
                      <a:spcPts val="1200"/>
                    </a:spcAft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und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𝛼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(</a:t>
                  </a:r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Aptos" panose="020B0004020202020204" pitchFamily="34" charset="0"/>
                      <a:cs typeface="Times New Roman" panose="02020603050405020304" pitchFamily="18" charset="0"/>
                    </a:rPr>
                    <a:t>Basiswinkel) 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</a:pPr>
                  <a14:m>
                    <m:oMath xmlns:m="http://schemas.openxmlformats.org/officeDocument/2006/math"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𝛼</m:t>
                      </m:r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𝛽</m:t>
                      </m:r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𝛾</m:t>
                      </m:r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=180°</m:t>
                      </m:r>
                    </m:oMath>
                  </a14:m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 (Innenwinkelsumme)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=</m:t>
                      </m:r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𝛾</m:t>
                      </m:r>
                    </m:oMath>
                  </a14:m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(Zerlegung eines Winkels)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</a:pPr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 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𝛼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=180°,</m:t>
                      </m:r>
                    </m:oMath>
                  </a14:m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  <a:p>
                  <a:pPr marL="3771900">
                    <a:lnSpc>
                      <a:spcPct val="115000"/>
                    </a:lnSpc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𝛼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𝛽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</m:ctrlPr>
                        </m:sSubPr>
                        <m:e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𝛾</m:t>
                          </m:r>
                        </m:e>
                        <m:sub>
                          <m:r>
                            <a:rPr lang="de-DE" sz="18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Calibri Light" panose="020F0302020204030204" pitchFamily="34" charset="0"/>
                            </a:rPr>
                            <m:t>2</m:t>
                          </m:r>
                        </m:sub>
                      </m:sSub>
                      <m:r>
                        <a:rPr lang="de-DE" sz="18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=180°</m:t>
                      </m:r>
                    </m:oMath>
                  </a14:m>
                  <a:r>
                    <a:rPr lang="de-DE" sz="18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(Innenwinkelsumme)</a:t>
                  </a:r>
                  <a:endParaRPr lang="de-DE" sz="18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5" name="Abgerundetes Rechteck 1">
                  <a:extLst>
                    <a:ext uri="{FF2B5EF4-FFF2-40B4-BE49-F238E27FC236}">
                      <a16:creationId xmlns:a16="http://schemas.microsoft.com/office/drawing/2014/main" id="{57B04655-4DE2-3E98-15E9-3CC2FEB92AF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16" y="49427"/>
                  <a:ext cx="5765800" cy="2726690"/>
                </a:xfrm>
                <a:prstGeom prst="roundRect">
                  <a:avLst>
                    <a:gd name="adj" fmla="val 8044"/>
                  </a:avLst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" name="Grafik 5" descr="Ein Bild, das Kreis, Reihe, Diagramm, Dreieck enthält.&#10;&#10;Automatisch generierte Beschreibung">
              <a:extLst>
                <a:ext uri="{FF2B5EF4-FFF2-40B4-BE49-F238E27FC236}">
                  <a16:creationId xmlns:a16="http://schemas.microsoft.com/office/drawing/2014/main" id="{CCBC1CAA-B7F7-F229-98FC-63B3D04EB4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5" t="5167" r="5611" b="3655"/>
            <a:stretch/>
          </p:blipFill>
          <p:spPr bwMode="auto">
            <a:xfrm>
              <a:off x="296562" y="601362"/>
              <a:ext cx="2133600" cy="202692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Abgerundetes Rechteck 2">
              <a:extLst>
                <a:ext uri="{FF2B5EF4-FFF2-40B4-BE49-F238E27FC236}">
                  <a16:creationId xmlns:a16="http://schemas.microsoft.com/office/drawing/2014/main" id="{029B6DED-C8C4-4D70-C91F-787C9EB23D02}"/>
                </a:ext>
              </a:extLst>
            </p:cNvPr>
            <p:cNvSpPr/>
            <p:nvPr/>
          </p:nvSpPr>
          <p:spPr>
            <a:xfrm>
              <a:off x="0" y="0"/>
              <a:ext cx="1507490" cy="48577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66700" algn="ctr"/>
              <a:r>
                <a:rPr lang="de-DE" sz="24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Hinweis 3</a:t>
              </a:r>
              <a:endParaRPr lang="de-DE" sz="2000" dirty="0">
                <a:effectLst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Grafik 7" descr="Glühbirne und Zahnrad mit einfarbiger Füllung">
              <a:extLst>
                <a:ext uri="{FF2B5EF4-FFF2-40B4-BE49-F238E27FC236}">
                  <a16:creationId xmlns:a16="http://schemas.microsoft.com/office/drawing/2014/main" id="{DC09BE5E-77F8-42F2-55F5-168723493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476" y="0"/>
              <a:ext cx="452120" cy="452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4762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CB0E6DE-3F03-3947-589A-1D619FF8345C}"/>
              </a:ext>
            </a:extLst>
          </p:cNvPr>
          <p:cNvGrpSpPr/>
          <p:nvPr/>
        </p:nvGrpSpPr>
        <p:grpSpPr>
          <a:xfrm>
            <a:off x="1323975" y="1167179"/>
            <a:ext cx="9544050" cy="4523642"/>
            <a:chOff x="0" y="0"/>
            <a:chExt cx="5856416" cy="277611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Abgerundetes Rechteck 1">
                  <a:extLst>
                    <a:ext uri="{FF2B5EF4-FFF2-40B4-BE49-F238E27FC236}">
                      <a16:creationId xmlns:a16="http://schemas.microsoft.com/office/drawing/2014/main" id="{57B04655-4DE2-3E98-15E9-3CC2FEB92AF0}"/>
                    </a:ext>
                  </a:extLst>
                </p:cNvPr>
                <p:cNvSpPr/>
                <p:nvPr/>
              </p:nvSpPr>
              <p:spPr>
                <a:xfrm>
                  <a:off x="90616" y="49427"/>
                  <a:ext cx="5765800" cy="2726690"/>
                </a:xfrm>
                <a:prstGeom prst="roundRect">
                  <a:avLst>
                    <a:gd name="adj" fmla="val 8044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15000"/>
                    </a:lnSpc>
                  </a:pPr>
                  <a:endParaRPr lang="de-DE" sz="2400" dirty="0">
                    <a:solidFill>
                      <a:srgbClr val="000000"/>
                    </a:solidFill>
                    <a:effectLst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endParaRPr>
                </a:p>
                <a:p>
                  <a:pPr>
                    <a:lnSpc>
                      <a:spcPct val="115000"/>
                    </a:lnSpc>
                  </a:pPr>
                  <a:r>
                    <a:rPr lang="de-DE" sz="24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Calibri Light" panose="020F0302020204030204" pitchFamily="34" charset="0"/>
                      <a:cs typeface="Calibri Light" panose="020F0302020204030204" pitchFamily="34" charset="0"/>
                    </a:rPr>
                    <a:t>Du konntest schon zu Beginn der Stunde bei Aufgabe 1 den Winkel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4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γ</m:t>
                      </m:r>
                    </m:oMath>
                  </a14:m>
                  <a:r>
                    <a:rPr lang="de-DE" sz="24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Calibri Light" panose="020F0302020204030204" pitchFamily="34" charset="0"/>
                      <a:cs typeface="Calibri Light" panose="020F0302020204030204" pitchFamily="34" charset="0"/>
                    </a:rPr>
                    <a:t> (und weitere Winkel) berechnen, ohne den Satz des Thales zu nutzen.</a:t>
                  </a:r>
                </a:p>
                <a:p>
                  <a:pPr>
                    <a:lnSpc>
                      <a:spcPct val="115000"/>
                    </a:lnSpc>
                  </a:pPr>
                  <a:r>
                    <a:rPr lang="de-DE" sz="24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Calibri Light" panose="020F0302020204030204" pitchFamily="34" charset="0"/>
                      <a:cs typeface="Calibri Light" panose="020F0302020204030204" pitchFamily="34" charset="0"/>
                    </a:rPr>
                    <a:t> </a:t>
                  </a:r>
                  <a:endParaRPr lang="de-DE" sz="2400" dirty="0">
                    <a:effectLst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endParaRPr>
                </a:p>
                <a:p>
                  <a:r>
                    <a:rPr lang="de-DE" sz="24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Calibri Light" panose="020F0302020204030204" pitchFamily="34" charset="0"/>
                      <a:cs typeface="Calibri Light" panose="020F0302020204030204" pitchFamily="34" charset="0"/>
                    </a:rPr>
                    <a:t>Gehe nun wie in Aufgabe 1 vor und berechne den Winkel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24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Calibri Light" panose="020F0302020204030204" pitchFamily="34" charset="0"/>
                        </a:rPr>
                        <m:t>γ</m:t>
                      </m:r>
                    </m:oMath>
                  </a14:m>
                  <a:r>
                    <a:rPr lang="de-DE" sz="2400" dirty="0">
                      <a:solidFill>
                        <a:srgbClr val="000000"/>
                      </a:solidFill>
                      <a:effectLst/>
                      <a:latin typeface="Calibri Light" panose="020F0302020204030204" pitchFamily="34" charset="0"/>
                      <a:ea typeface="Calibri Light" panose="020F0302020204030204" pitchFamily="34" charset="0"/>
                      <a:cs typeface="Calibri Light" panose="020F0302020204030204" pitchFamily="34" charset="0"/>
                    </a:rPr>
                    <a:t>, indem du die anderen Winkel Schritt für Schritt berechnest. Da du nun keine konkrete Winkelgröße mehr gegeben hast, musst du Variablen für die Winkel verwenden.</a:t>
                  </a:r>
                  <a:endParaRPr lang="de-DE" sz="2400" dirty="0">
                    <a:effectLst/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mc:Choice>
          <mc:Fallback>
            <p:sp>
              <p:nvSpPr>
                <p:cNvPr id="5" name="Abgerundetes Rechteck 1">
                  <a:extLst>
                    <a:ext uri="{FF2B5EF4-FFF2-40B4-BE49-F238E27FC236}">
                      <a16:creationId xmlns:a16="http://schemas.microsoft.com/office/drawing/2014/main" id="{57B04655-4DE2-3E98-15E9-3CC2FEB92AF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616" y="49427"/>
                  <a:ext cx="5765800" cy="2726690"/>
                </a:xfrm>
                <a:prstGeom prst="roundRect">
                  <a:avLst>
                    <a:gd name="adj" fmla="val 8044"/>
                  </a:avLst>
                </a:prstGeom>
                <a:blipFill>
                  <a:blip r:embed="rId2"/>
                  <a:stretch>
                    <a:fillRect r="-19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Abgerundetes Rechteck 2">
              <a:extLst>
                <a:ext uri="{FF2B5EF4-FFF2-40B4-BE49-F238E27FC236}">
                  <a16:creationId xmlns:a16="http://schemas.microsoft.com/office/drawing/2014/main" id="{029B6DED-C8C4-4D70-C91F-787C9EB23D02}"/>
                </a:ext>
              </a:extLst>
            </p:cNvPr>
            <p:cNvSpPr/>
            <p:nvPr/>
          </p:nvSpPr>
          <p:spPr>
            <a:xfrm>
              <a:off x="0" y="0"/>
              <a:ext cx="1507490" cy="48577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266700" algn="ctr"/>
              <a:r>
                <a:rPr lang="de-DE" sz="2400" b="1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Hinweis 4</a:t>
              </a:r>
              <a:endParaRPr lang="de-DE" sz="2000" dirty="0">
                <a:effectLst/>
                <a:ea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pic>
          <p:nvPicPr>
            <p:cNvPr id="8" name="Grafik 7" descr="Glühbirne und Zahnrad mit einfarbiger Füllung">
              <a:extLst>
                <a:ext uri="{FF2B5EF4-FFF2-40B4-BE49-F238E27FC236}">
                  <a16:creationId xmlns:a16="http://schemas.microsoft.com/office/drawing/2014/main" id="{DC09BE5E-77F8-42F2-55F5-168723493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476" y="0"/>
              <a:ext cx="452120" cy="452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708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</Words>
  <Application>Microsoft Office PowerPoint</Application>
  <PresentationFormat>Breitbild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Calibri Light</vt:lpstr>
      <vt:lpstr>Cambria Math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Roehming</dc:creator>
  <cp:lastModifiedBy>Marcus Roehming</cp:lastModifiedBy>
  <cp:revision>1</cp:revision>
  <dcterms:created xsi:type="dcterms:W3CDTF">2024-04-25T19:18:49Z</dcterms:created>
  <dcterms:modified xsi:type="dcterms:W3CDTF">2024-04-25T19:28:08Z</dcterms:modified>
</cp:coreProperties>
</file>